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1" d="100"/>
          <a:sy n="111" d="100"/>
        </p:scale>
        <p:origin x="-1032" y="-9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66028938"/>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p:nvPr/>
        </p:nvSpPr>
        <p:spPr>
          <a:xfrm>
            <a:off x="260275" y="409000"/>
            <a:ext cx="3891600" cy="4238700"/>
          </a:xfrm>
          <a:prstGeom prst="rect">
            <a:avLst/>
          </a:prstGeom>
          <a:noFill/>
          <a:ln>
            <a:noFill/>
          </a:ln>
        </p:spPr>
        <p:txBody>
          <a:bodyPr lIns="91425" tIns="91425" rIns="91425" bIns="91425" anchor="t" anchorCtr="0">
            <a:noAutofit/>
          </a:bodyPr>
          <a:lstStyle/>
          <a:p>
            <a:pPr lvl="0">
              <a:spcBef>
                <a:spcPts val="0"/>
              </a:spcBef>
              <a:buNone/>
            </a:pPr>
            <a:r>
              <a:rPr lang="en" sz="3600">
                <a:highlight>
                  <a:srgbClr val="FFFFFF"/>
                </a:highlight>
                <a:latin typeface="Architects Daughter"/>
                <a:ea typeface="Architects Daughter"/>
                <a:cs typeface="Architects Daughter"/>
                <a:sym typeface="Architects Daughter"/>
              </a:rPr>
              <a:t>Do We Have the Right? is a collaborative digital book created by students who read The One and Only Ivan </a:t>
            </a:r>
          </a:p>
        </p:txBody>
      </p:sp>
      <p:pic>
        <p:nvPicPr>
          <p:cNvPr id="55" name="Shape 55"/>
          <p:cNvPicPr preferRelativeResize="0"/>
          <p:nvPr/>
        </p:nvPicPr>
        <p:blipFill>
          <a:blip r:embed="rId3">
            <a:alphaModFix/>
          </a:blip>
          <a:stretch>
            <a:fillRect/>
          </a:stretch>
        </p:blipFill>
        <p:spPr>
          <a:xfrm>
            <a:off x="5066591" y="0"/>
            <a:ext cx="4077417" cy="5143499"/>
          </a:xfrm>
          <a:prstGeom prst="rect">
            <a:avLst/>
          </a:prstGeom>
          <a:noFill/>
          <a:ln>
            <a:noFill/>
          </a:ln>
        </p:spPr>
      </p:pic>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p:nvPr/>
        </p:nvSpPr>
        <p:spPr>
          <a:xfrm>
            <a:off x="260275" y="409000"/>
            <a:ext cx="3891600" cy="4238700"/>
          </a:xfrm>
          <a:prstGeom prst="rect">
            <a:avLst/>
          </a:prstGeom>
          <a:noFill/>
          <a:ln>
            <a:noFill/>
          </a:ln>
        </p:spPr>
        <p:txBody>
          <a:bodyPr lIns="91425" tIns="91425" rIns="91425" bIns="91425" anchor="t" anchorCtr="0">
            <a:noAutofit/>
          </a:bodyPr>
          <a:lstStyle/>
          <a:p>
            <a:pPr lvl="0" rtl="0">
              <a:spcBef>
                <a:spcPts val="0"/>
              </a:spcBef>
              <a:buNone/>
            </a:pPr>
            <a:r>
              <a:rPr lang="en" sz="3600">
                <a:latin typeface="Architects Daughter"/>
                <a:ea typeface="Architects Daughter"/>
                <a:cs typeface="Architects Daughter"/>
                <a:sym typeface="Architects Daughter"/>
              </a:rPr>
              <a:t>We had to answer the driving question:</a:t>
            </a:r>
          </a:p>
          <a:p>
            <a:pPr lvl="0" rtl="0">
              <a:spcBef>
                <a:spcPts val="0"/>
              </a:spcBef>
              <a:buNone/>
            </a:pPr>
            <a:r>
              <a:rPr lang="en" sz="3600">
                <a:latin typeface="Architects Daughter"/>
                <a:ea typeface="Architects Daughter"/>
                <a:cs typeface="Architects Daughter"/>
                <a:sym typeface="Architects Daughter"/>
              </a:rPr>
              <a:t>Do we have the right to cage and capture animals?</a:t>
            </a:r>
          </a:p>
        </p:txBody>
      </p:sp>
      <p:pic>
        <p:nvPicPr>
          <p:cNvPr id="61" name="Shape 61"/>
          <p:cNvPicPr preferRelativeResize="0"/>
          <p:nvPr/>
        </p:nvPicPr>
        <p:blipFill>
          <a:blip r:embed="rId3">
            <a:alphaModFix/>
          </a:blip>
          <a:stretch>
            <a:fillRect/>
          </a:stretch>
        </p:blipFill>
        <p:spPr>
          <a:xfrm>
            <a:off x="4130773" y="979125"/>
            <a:ext cx="5013225" cy="3767774"/>
          </a:xfrm>
          <a:prstGeom prst="rect">
            <a:avLst/>
          </a:prstGeom>
          <a:noFill/>
          <a:ln>
            <a:noFill/>
          </a:ln>
        </p:spPr>
      </p:pic>
    </p:spTree>
  </p:cSld>
  <p:clrMapOvr>
    <a:masterClrMapping/>
  </p:clrMapOvr>
  <p:transition xmlns:p14="http://schemas.microsoft.com/office/powerpoint/2010/mai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p:nvPr/>
        </p:nvSpPr>
        <p:spPr>
          <a:xfrm>
            <a:off x="260275" y="409000"/>
            <a:ext cx="3891600" cy="4238700"/>
          </a:xfrm>
          <a:prstGeom prst="rect">
            <a:avLst/>
          </a:prstGeom>
          <a:noFill/>
          <a:ln>
            <a:noFill/>
          </a:ln>
        </p:spPr>
        <p:txBody>
          <a:bodyPr lIns="91425" tIns="91425" rIns="91425" bIns="91425" anchor="t" anchorCtr="0">
            <a:noAutofit/>
          </a:bodyPr>
          <a:lstStyle/>
          <a:p>
            <a:pPr lvl="0" rtl="0">
              <a:spcBef>
                <a:spcPts val="0"/>
              </a:spcBef>
              <a:buNone/>
            </a:pPr>
            <a:r>
              <a:rPr lang="en" sz="3600">
                <a:latin typeface="Architects Daughter"/>
                <a:ea typeface="Architects Daughter"/>
                <a:cs typeface="Architects Daughter"/>
                <a:sym typeface="Architects Daughter"/>
              </a:rPr>
              <a:t>We then each researched endangered animals that are held in captivity like Ivan was….</a:t>
            </a:r>
          </a:p>
        </p:txBody>
      </p:sp>
      <p:pic>
        <p:nvPicPr>
          <p:cNvPr id="67" name="Shape 67"/>
          <p:cNvPicPr preferRelativeResize="0"/>
          <p:nvPr/>
        </p:nvPicPr>
        <p:blipFill>
          <a:blip r:embed="rId3">
            <a:alphaModFix/>
          </a:blip>
          <a:stretch>
            <a:fillRect/>
          </a:stretch>
        </p:blipFill>
        <p:spPr>
          <a:xfrm>
            <a:off x="5453350" y="887225"/>
            <a:ext cx="3099699" cy="3066450"/>
          </a:xfrm>
          <a:prstGeom prst="rect">
            <a:avLst/>
          </a:prstGeom>
          <a:noFill/>
          <a:ln>
            <a:noFill/>
          </a:ln>
        </p:spPr>
      </p:pic>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p:nvPr/>
        </p:nvSpPr>
        <p:spPr>
          <a:xfrm>
            <a:off x="260275" y="409000"/>
            <a:ext cx="3891600" cy="4238700"/>
          </a:xfrm>
          <a:prstGeom prst="rect">
            <a:avLst/>
          </a:prstGeom>
          <a:noFill/>
          <a:ln>
            <a:noFill/>
          </a:ln>
        </p:spPr>
        <p:txBody>
          <a:bodyPr lIns="91425" tIns="91425" rIns="91425" bIns="91425" anchor="t" anchorCtr="0">
            <a:noAutofit/>
          </a:bodyPr>
          <a:lstStyle/>
          <a:p>
            <a:pPr lvl="0" rtl="0">
              <a:spcBef>
                <a:spcPts val="0"/>
              </a:spcBef>
              <a:buNone/>
            </a:pPr>
            <a:r>
              <a:rPr lang="en" sz="3600">
                <a:latin typeface="Architects Daughter"/>
                <a:ea typeface="Architects Daughter"/>
                <a:cs typeface="Architects Daughter"/>
                <a:sym typeface="Architects Daughter"/>
              </a:rPr>
              <a:t>Next, we needed to compare &amp; contrast Ivan to endangered animals.</a:t>
            </a:r>
          </a:p>
        </p:txBody>
      </p:sp>
      <p:sp>
        <p:nvSpPr>
          <p:cNvPr id="73" name="Shape 73"/>
          <p:cNvSpPr/>
          <p:nvPr/>
        </p:nvSpPr>
        <p:spPr>
          <a:xfrm>
            <a:off x="4746900" y="1121700"/>
            <a:ext cx="2454000" cy="29001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4" name="Shape 74"/>
          <p:cNvSpPr/>
          <p:nvPr/>
        </p:nvSpPr>
        <p:spPr>
          <a:xfrm>
            <a:off x="6337000" y="1199725"/>
            <a:ext cx="2454000" cy="2900100"/>
          </a:xfrm>
          <a:prstGeom prst="ellipse">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75"/>
          <p:cNvSpPr txBox="1"/>
          <p:nvPr/>
        </p:nvSpPr>
        <p:spPr>
          <a:xfrm>
            <a:off x="4833650" y="2206100"/>
            <a:ext cx="1416600" cy="508200"/>
          </a:xfrm>
          <a:prstGeom prst="rect">
            <a:avLst/>
          </a:prstGeom>
          <a:noFill/>
          <a:ln>
            <a:noFill/>
          </a:ln>
        </p:spPr>
        <p:txBody>
          <a:bodyPr lIns="91425" tIns="91425" rIns="91425" bIns="91425" anchor="t" anchorCtr="0">
            <a:noAutofit/>
          </a:bodyPr>
          <a:lstStyle/>
          <a:p>
            <a:pPr lvl="0">
              <a:spcBef>
                <a:spcPts val="0"/>
              </a:spcBef>
              <a:buNone/>
            </a:pPr>
            <a:r>
              <a:rPr lang="en" sz="3000">
                <a:latin typeface="Architects Daughter"/>
                <a:ea typeface="Architects Daughter"/>
                <a:cs typeface="Architects Daughter"/>
                <a:sym typeface="Architects Daughter"/>
              </a:rPr>
              <a:t>IVAN</a:t>
            </a:r>
          </a:p>
        </p:txBody>
      </p:sp>
      <p:sp>
        <p:nvSpPr>
          <p:cNvPr id="76" name="Shape 76"/>
          <p:cNvSpPr txBox="1"/>
          <p:nvPr/>
        </p:nvSpPr>
        <p:spPr>
          <a:xfrm>
            <a:off x="6891050" y="1648400"/>
            <a:ext cx="1416600" cy="2032500"/>
          </a:xfrm>
          <a:prstGeom prst="rect">
            <a:avLst/>
          </a:prstGeom>
          <a:noFill/>
          <a:ln>
            <a:noFill/>
          </a:ln>
        </p:spPr>
        <p:txBody>
          <a:bodyPr lIns="91425" tIns="91425" rIns="91425" bIns="91425" anchor="t" anchorCtr="0">
            <a:noAutofit/>
          </a:bodyPr>
          <a:lstStyle/>
          <a:p>
            <a:pPr lvl="0" rtl="0">
              <a:spcBef>
                <a:spcPts val="0"/>
              </a:spcBef>
              <a:buNone/>
            </a:pPr>
            <a:r>
              <a:rPr lang="en" sz="1800">
                <a:latin typeface="Architects Daughter"/>
                <a:ea typeface="Architects Daughter"/>
                <a:cs typeface="Architects Daughter"/>
                <a:sym typeface="Architects Daughter"/>
              </a:rPr>
              <a:t>Lions</a:t>
            </a:r>
          </a:p>
          <a:p>
            <a:pPr lvl="0" rtl="0">
              <a:spcBef>
                <a:spcPts val="0"/>
              </a:spcBef>
              <a:buNone/>
            </a:pPr>
            <a:endParaRPr sz="1800">
              <a:latin typeface="Architects Daughter"/>
              <a:ea typeface="Architects Daughter"/>
              <a:cs typeface="Architects Daughter"/>
              <a:sym typeface="Architects Daughter"/>
            </a:endParaRPr>
          </a:p>
          <a:p>
            <a:pPr lvl="0" rtl="0">
              <a:spcBef>
                <a:spcPts val="0"/>
              </a:spcBef>
              <a:buNone/>
            </a:pPr>
            <a:r>
              <a:rPr lang="en" sz="1800">
                <a:latin typeface="Architects Daughter"/>
                <a:ea typeface="Architects Daughter"/>
                <a:cs typeface="Architects Daughter"/>
                <a:sym typeface="Architects Daughter"/>
              </a:rPr>
              <a:t>Tigers</a:t>
            </a:r>
          </a:p>
          <a:p>
            <a:pPr lvl="0" rtl="0">
              <a:spcBef>
                <a:spcPts val="0"/>
              </a:spcBef>
              <a:buNone/>
            </a:pPr>
            <a:endParaRPr sz="1800">
              <a:latin typeface="Architects Daughter"/>
              <a:ea typeface="Architects Daughter"/>
              <a:cs typeface="Architects Daughter"/>
              <a:sym typeface="Architects Daughter"/>
            </a:endParaRPr>
          </a:p>
          <a:p>
            <a:pPr lvl="0" rtl="0">
              <a:spcBef>
                <a:spcPts val="0"/>
              </a:spcBef>
              <a:buNone/>
            </a:pPr>
            <a:r>
              <a:rPr lang="en" sz="1800">
                <a:latin typeface="Architects Daughter"/>
                <a:ea typeface="Architects Daughter"/>
                <a:cs typeface="Architects Daughter"/>
                <a:sym typeface="Architects Daughter"/>
              </a:rPr>
              <a:t>Cheetahs</a:t>
            </a:r>
          </a:p>
          <a:p>
            <a:pPr lvl="0" rtl="0">
              <a:spcBef>
                <a:spcPts val="0"/>
              </a:spcBef>
              <a:buNone/>
            </a:pPr>
            <a:endParaRPr sz="1800">
              <a:latin typeface="Architects Daughter"/>
              <a:ea typeface="Architects Daughter"/>
              <a:cs typeface="Architects Daughter"/>
              <a:sym typeface="Architects Daughter"/>
            </a:endParaRPr>
          </a:p>
          <a:p>
            <a:pPr lvl="0">
              <a:spcBef>
                <a:spcPts val="0"/>
              </a:spcBef>
              <a:buNone/>
            </a:pPr>
            <a:r>
              <a:rPr lang="en" sz="1800">
                <a:latin typeface="Architects Daughter"/>
                <a:ea typeface="Architects Daughter"/>
                <a:cs typeface="Architects Daughter"/>
                <a:sym typeface="Architects Daughter"/>
              </a:rPr>
              <a:t>Sea Turtles</a:t>
            </a:r>
          </a:p>
        </p:txBody>
      </p:sp>
    </p:spTree>
  </p:cSld>
  <p:clrMapOvr>
    <a:masterClrMapping/>
  </p:clrMapOvr>
  <p:transition xmlns:p14="http://schemas.microsoft.com/office/powerpoint/2010/mai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p:nvPr/>
        </p:nvSpPr>
        <p:spPr>
          <a:xfrm>
            <a:off x="5391375" y="582525"/>
            <a:ext cx="3557100" cy="4350300"/>
          </a:xfrm>
          <a:prstGeom prst="rect">
            <a:avLst/>
          </a:prstGeom>
          <a:noFill/>
          <a:ln>
            <a:noFill/>
          </a:ln>
        </p:spPr>
        <p:txBody>
          <a:bodyPr lIns="91425" tIns="91425" rIns="91425" bIns="91425" anchor="t" anchorCtr="0">
            <a:noAutofit/>
          </a:bodyPr>
          <a:lstStyle/>
          <a:p>
            <a:pPr lvl="0">
              <a:spcBef>
                <a:spcPts val="0"/>
              </a:spcBef>
              <a:buNone/>
            </a:pPr>
            <a:endParaRPr sz="4800">
              <a:latin typeface="Architects Daughter"/>
              <a:ea typeface="Architects Daughter"/>
              <a:cs typeface="Architects Daughter"/>
              <a:sym typeface="Architects Daughter"/>
            </a:endParaRPr>
          </a:p>
        </p:txBody>
      </p:sp>
      <p:sp>
        <p:nvSpPr>
          <p:cNvPr id="82" name="Shape 82"/>
          <p:cNvSpPr txBox="1"/>
          <p:nvPr/>
        </p:nvSpPr>
        <p:spPr>
          <a:xfrm>
            <a:off x="334625" y="446175"/>
            <a:ext cx="4387500" cy="4350300"/>
          </a:xfrm>
          <a:prstGeom prst="rect">
            <a:avLst/>
          </a:prstGeom>
          <a:noFill/>
          <a:ln>
            <a:noFill/>
          </a:ln>
        </p:spPr>
        <p:txBody>
          <a:bodyPr lIns="91425" tIns="91425" rIns="91425" bIns="91425" anchor="t" anchorCtr="0">
            <a:noAutofit/>
          </a:bodyPr>
          <a:lstStyle/>
          <a:p>
            <a:pPr lvl="0">
              <a:spcBef>
                <a:spcPts val="0"/>
              </a:spcBef>
              <a:buNone/>
            </a:pPr>
            <a:endParaRPr sz="3000">
              <a:latin typeface="Architects Daughter"/>
              <a:ea typeface="Architects Daughter"/>
              <a:cs typeface="Architects Daughter"/>
              <a:sym typeface="Architects Daughter"/>
            </a:endParaRPr>
          </a:p>
        </p:txBody>
      </p:sp>
      <p:sp>
        <p:nvSpPr>
          <p:cNvPr id="83" name="Shape 83"/>
          <p:cNvSpPr txBox="1"/>
          <p:nvPr/>
        </p:nvSpPr>
        <p:spPr>
          <a:xfrm>
            <a:off x="0" y="0"/>
            <a:ext cx="8564100" cy="4350300"/>
          </a:xfrm>
          <a:prstGeom prst="rect">
            <a:avLst/>
          </a:prstGeom>
          <a:noFill/>
          <a:ln>
            <a:noFill/>
          </a:ln>
        </p:spPr>
        <p:txBody>
          <a:bodyPr lIns="91425" tIns="91425" rIns="91425" bIns="91425" anchor="ctr" anchorCtr="0">
            <a:noAutofit/>
          </a:bodyPr>
          <a:lstStyle/>
          <a:p>
            <a:pPr lvl="0" rtl="0">
              <a:spcBef>
                <a:spcPts val="0"/>
              </a:spcBef>
              <a:buNone/>
            </a:pPr>
            <a:r>
              <a:rPr lang="en" sz="3000">
                <a:solidFill>
                  <a:schemeClr val="dk1"/>
                </a:solidFill>
                <a:latin typeface="Architects Daughter"/>
                <a:ea typeface="Architects Daughter"/>
                <a:cs typeface="Architects Daughter"/>
                <a:sym typeface="Architects Daughter"/>
              </a:rPr>
              <a:t>We compared and contrasted the information we gathered about our animal to the way Ivan was held captive and caged, by explaining the similarities and differences in the way Ivan lived versus that of our chosen animals.</a:t>
            </a:r>
          </a:p>
        </p:txBody>
      </p:sp>
    </p:spTree>
  </p:cSld>
  <p:clrMapOvr>
    <a:masterClrMapping/>
  </p:clrMapOvr>
  <p:transition xmlns:p14="http://schemas.microsoft.com/office/powerpoint/2010/mai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p:nvPr/>
        </p:nvSpPr>
        <p:spPr>
          <a:xfrm>
            <a:off x="5391375" y="582525"/>
            <a:ext cx="3557100" cy="4350300"/>
          </a:xfrm>
          <a:prstGeom prst="rect">
            <a:avLst/>
          </a:prstGeom>
          <a:noFill/>
          <a:ln>
            <a:noFill/>
          </a:ln>
        </p:spPr>
        <p:txBody>
          <a:bodyPr lIns="91425" tIns="91425" rIns="91425" bIns="91425" anchor="t" anchorCtr="0">
            <a:noAutofit/>
          </a:bodyPr>
          <a:lstStyle/>
          <a:p>
            <a:pPr lvl="0" rtl="0">
              <a:spcBef>
                <a:spcPts val="0"/>
              </a:spcBef>
              <a:buNone/>
            </a:pPr>
            <a:endParaRPr sz="4800">
              <a:latin typeface="Architects Daughter"/>
              <a:ea typeface="Architects Daughter"/>
              <a:cs typeface="Architects Daughter"/>
              <a:sym typeface="Architects Daughter"/>
            </a:endParaRPr>
          </a:p>
        </p:txBody>
      </p:sp>
      <p:sp>
        <p:nvSpPr>
          <p:cNvPr id="89" name="Shape 89"/>
          <p:cNvSpPr txBox="1"/>
          <p:nvPr/>
        </p:nvSpPr>
        <p:spPr>
          <a:xfrm>
            <a:off x="334625" y="446175"/>
            <a:ext cx="4387500" cy="4350300"/>
          </a:xfrm>
          <a:prstGeom prst="rect">
            <a:avLst/>
          </a:prstGeom>
          <a:noFill/>
          <a:ln>
            <a:noFill/>
          </a:ln>
        </p:spPr>
        <p:txBody>
          <a:bodyPr lIns="91425" tIns="91425" rIns="91425" bIns="91425" anchor="t" anchorCtr="0">
            <a:noAutofit/>
          </a:bodyPr>
          <a:lstStyle/>
          <a:p>
            <a:pPr lvl="0" rtl="0">
              <a:spcBef>
                <a:spcPts val="0"/>
              </a:spcBef>
              <a:buNone/>
            </a:pPr>
            <a:endParaRPr sz="3000">
              <a:latin typeface="Architects Daughter"/>
              <a:ea typeface="Architects Daughter"/>
              <a:cs typeface="Architects Daughter"/>
              <a:sym typeface="Architects Daughter"/>
            </a:endParaRPr>
          </a:p>
        </p:txBody>
      </p:sp>
      <p:sp>
        <p:nvSpPr>
          <p:cNvPr id="90" name="Shape 90"/>
          <p:cNvSpPr txBox="1"/>
          <p:nvPr/>
        </p:nvSpPr>
        <p:spPr>
          <a:xfrm>
            <a:off x="0" y="0"/>
            <a:ext cx="4982400" cy="5031900"/>
          </a:xfrm>
          <a:prstGeom prst="rect">
            <a:avLst/>
          </a:prstGeom>
          <a:noFill/>
          <a:ln>
            <a:noFill/>
          </a:ln>
        </p:spPr>
        <p:txBody>
          <a:bodyPr lIns="91425" tIns="91425" rIns="91425" bIns="91425" anchor="ctr" anchorCtr="0">
            <a:noAutofit/>
          </a:bodyPr>
          <a:lstStyle/>
          <a:p>
            <a:pPr lvl="0" rtl="0">
              <a:spcBef>
                <a:spcPts val="0"/>
              </a:spcBef>
              <a:buNone/>
            </a:pPr>
            <a:r>
              <a:rPr lang="en" sz="3000">
                <a:latin typeface="Architects Daughter"/>
                <a:ea typeface="Architects Daughter"/>
                <a:cs typeface="Architects Daughter"/>
                <a:sym typeface="Architects Daughter"/>
              </a:rPr>
              <a:t>Finally we created our own own poems, haikus, and speeches about either the animals we have chosen or about Ivan. </a:t>
            </a:r>
          </a:p>
        </p:txBody>
      </p:sp>
      <p:pic>
        <p:nvPicPr>
          <p:cNvPr id="91" name="Shape 91"/>
          <p:cNvPicPr preferRelativeResize="0"/>
          <p:nvPr/>
        </p:nvPicPr>
        <p:blipFill>
          <a:blip r:embed="rId3">
            <a:alphaModFix/>
          </a:blip>
          <a:stretch>
            <a:fillRect/>
          </a:stretch>
        </p:blipFill>
        <p:spPr>
          <a:xfrm>
            <a:off x="5129145" y="0"/>
            <a:ext cx="4014859" cy="5143499"/>
          </a:xfrm>
          <a:prstGeom prst="rect">
            <a:avLst/>
          </a:prstGeom>
          <a:noFill/>
          <a:ln>
            <a:noFill/>
          </a:ln>
        </p:spPr>
      </p:pic>
    </p:spTree>
  </p:cSld>
  <p:clrMapOvr>
    <a:masterClrMapping/>
  </p:clrMapOvr>
  <p:transition xmlns:p14="http://schemas.microsoft.com/office/powerpoint/2010/mai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136</Words>
  <Application>Microsoft Macintosh PowerPoint</Application>
  <PresentationFormat>On-screen Show (16:9)</PresentationFormat>
  <Paragraphs>15</Paragraphs>
  <Slides>6</Slides>
  <Notes>6</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Architects Daughter</vt:lpstr>
      <vt:lpstr>simple-light-2</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Administrator</cp:lastModifiedBy>
  <cp:revision>1</cp:revision>
  <dcterms:modified xsi:type="dcterms:W3CDTF">2016-03-17T14:51:40Z</dcterms:modified>
</cp:coreProperties>
</file>